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dc1926b1-caad-a7fb-5788-c3b0764ee8e8}">
          <p14:sldIdLst>
            <p14:sldId id="256"/>
          </p14:sldIdLst>
        </p14:section>
        <p14:section name="한눈에" id="{58c255bb-e18a-b85d-84fe-b572a04c31a4}">
          <p14:sldIdLst>
            <p14:sldId id="257"/>
          </p14:sldIdLst>
        </p14:section>
        <p14:section name="코딩 도구" id="{ac1fa349-d046-5486-6fac-3f7ede84c836}">
          <p14:sldIdLst>
            <p14:sldId id="258"/>
            <p14:sldId id="259"/>
            <p14:sldId id="260"/>
          </p14:sldIdLst>
        </p14:section>
        <p14:section name="국내" id="{fd7e6d95-a3bf-dfd3-be97-d9bd641cb531}">
          <p14:sldIdLst>
            <p14:sldId id="261"/>
          </p14:sldIdLst>
        </p14:section>
        <p14:section name="마무리" id="{5fa1960f-25cf-be2a-353b-9fc0c38c2d0a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9월 27일부터 10월 3일까지의 AI 소식. 자세한 내용과 출처는 블로그 글에 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B22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junho85/projects/hanulso/hanulso-ppt-guide/a-pptx/masc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3840" y="1097280"/>
            <a:ext cx="3840480" cy="3200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A8C99"/>
                </a:solidFill>
              </a:rPr>
              <a:t>하늘소 AI 소식지 · 2026.10.03</a:t>
            </a:r>
            <a:endParaRPr lang="en-US" sz="1000" dirty="0"/>
          </a:p>
        </p:txBody>
      </p:sp>
      <p:pic>
        <p:nvPicPr>
          <p:cNvPr id="3" name="Image 0" descr="/Users/junho85/projects/hanulso/hanulso-ppt-guide/a-pptx/masc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1400" y="6236208"/>
            <a:ext cx="548640" cy="457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C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C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hanulso.github.io/posts/ai-news-2026-10-03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2801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8CC4E4"/>
                </a:solidFill>
              </a:rPr>
              <a:t>9.27 – 10.3 · 주간 모음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737360"/>
            <a:ext cx="6949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</a:rPr>
              <a:t>10월 첫째 주</a:t>
            </a:r>
            <a:endParaRPr lang="en-US" sz="6000" dirty="0"/>
          </a:p>
          <a:p>
            <a:pPr indent="0" marL="0">
              <a:buNone/>
            </a:pPr>
            <a:r>
              <a:rPr lang="en-US" sz="6000" b="1" dirty="0">
                <a:solidFill>
                  <a:srgbClr val="E0B25A"/>
                </a:solidFill>
              </a:rPr>
              <a:t>AI 소식</a:t>
            </a:r>
            <a:endParaRPr lang="en-US" sz="6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29768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D9E3EA"/>
                </a:solidFill>
              </a:rPr>
              <a:t>Claude Code는 Mods, OpenAI는 DevDay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594360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FA3BA"/>
                </a:solidFill>
              </a:rPr>
              <a:t>하늘소 AI 정보 공유방 · hanulso.github.io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3293A"/>
                </a:solidFill>
              </a:rPr>
              <a:t>이번 주를 숫자 셋으로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3474720" cy="3017520"/>
          </a:xfrm>
          <a:prstGeom prst="roundRect">
            <a:avLst>
              <a:gd name="adj" fmla="val 3636"/>
            </a:avLst>
          </a:prstGeom>
          <a:solidFill>
            <a:srgbClr val="F3F7FA"/>
          </a:solidFill>
          <a:ln w="9525">
            <a:solidFill>
              <a:srgbClr val="D9E3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20116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E6FB0"/>
                </a:solidFill>
              </a:rPr>
              <a:t>$2 / $10</a:t>
            </a:r>
            <a:endParaRPr lang="en-US" sz="54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34290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3293A"/>
                </a:solidFill>
              </a:rPr>
              <a:t>GPT-6.1 Sol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9319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입력 / 출력 100만 토큰당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97680" y="1737360"/>
            <a:ext cx="3474720" cy="3017520"/>
          </a:xfrm>
          <a:prstGeom prst="roundRect">
            <a:avLst>
              <a:gd name="adj" fmla="val 3636"/>
            </a:avLst>
          </a:prstGeom>
          <a:solidFill>
            <a:srgbClr val="F3F7FA"/>
          </a:solidFill>
          <a:ln w="9525">
            <a:solidFill>
              <a:srgbClr val="D9E3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17720" y="20116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3293A"/>
                </a:solidFill>
              </a:rPr>
              <a:t>1M</a:t>
            </a:r>
            <a:endParaRPr lang="en-US" sz="5400" dirty="0"/>
          </a:p>
        </p:txBody>
      </p:sp>
      <p:sp>
        <p:nvSpPr>
          <p:cNvPr id="9" name="Text 7"/>
          <p:cNvSpPr txBox="1"/>
          <p:nvPr/>
        </p:nvSpPr>
        <p:spPr>
          <a:xfrm>
            <a:off x="4617720" y="34290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3293A"/>
                </a:solidFill>
              </a:rPr>
              <a:t>Gemini 4 Argon 출력 한도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39319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아직 일반 공개 전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474720" cy="3017520"/>
          </a:xfrm>
          <a:prstGeom prst="roundRect">
            <a:avLst>
              <a:gd name="adj" fmla="val 3636"/>
            </a:avLst>
          </a:prstGeom>
          <a:solidFill>
            <a:srgbClr val="F3F7FA"/>
          </a:solidFill>
          <a:ln w="9525">
            <a:solidFill>
              <a:srgbClr val="D9E3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66760" y="2011680"/>
            <a:ext cx="2926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13293A"/>
                </a:solidFill>
              </a:rPr>
              <a:t>1만 명</a:t>
            </a:r>
            <a:endParaRPr lang="en-US" sz="5400" dirty="0"/>
          </a:p>
        </p:txBody>
      </p:sp>
      <p:sp>
        <p:nvSpPr>
          <p:cNvPr id="13" name="Text 11"/>
          <p:cNvSpPr txBox="1"/>
          <p:nvPr/>
        </p:nvSpPr>
        <p:spPr>
          <a:xfrm>
            <a:off x="8366760" y="3429000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3293A"/>
                </a:solidFill>
              </a:rPr>
              <a:t>Anthropic이 키울 엔지니어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8366760" y="393192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2027년까지 · 1억 달러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C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3293A"/>
                </a:solidFill>
              </a:rPr>
              <a:t>Claude Code에 Mods가 생겼습니다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D5566"/>
                </a:solidFill>
              </a:rPr>
              <a:t>몇 줄짜리 TypeScript로 Claude Code의 동작과 화면을 바꾸는 확장 (10/1)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2148840"/>
            <a:ext cx="420624" cy="420624"/>
          </a:xfrm>
          <a:prstGeom prst="ellipse">
            <a:avLst/>
          </a:prstGeom>
          <a:solidFill>
            <a:srgbClr val="1E6FB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1488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143000" y="21031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3293A"/>
                </a:solidFill>
              </a:rPr>
              <a:t>기본 기능도 mod로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143000" y="256032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D5566"/>
                </a:solidFill>
              </a:rPr>
              <a:t>/diff 같은 기본 기능을 끄거나 내 것으로 바꿀 수 있습니다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3383280"/>
            <a:ext cx="420624" cy="420624"/>
          </a:xfrm>
          <a:prstGeom prst="ellipse">
            <a:avLst/>
          </a:prstGeom>
          <a:solidFill>
            <a:srgbClr val="1E6FB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33832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33375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3293A"/>
                </a:solidFill>
              </a:rPr>
              <a:t>샌드박스 없음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143000" y="379476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D5566"/>
                </a:solidFill>
              </a:rPr>
              <a:t>Claude Code와 같은 권한으로 돕니다. 믿을 수 있는 mod만 까세요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4617720"/>
            <a:ext cx="420624" cy="420624"/>
          </a:xfrm>
          <a:prstGeom prst="ellipse">
            <a:avLst/>
          </a:prstGeom>
          <a:solidFill>
            <a:srgbClr val="1E6FB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48640" y="4617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143000" y="45720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3293A"/>
                </a:solidFill>
              </a:rPr>
              <a:t>팀 요금제는 안전장치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143000" y="502920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D5566"/>
                </a:solidFill>
              </a:rPr>
              <a:t>Team·Enterprise는 sec-default가 위험한 동작을 먼저 막습니다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675120" y="2057400"/>
            <a:ext cx="4983480" cy="2651760"/>
          </a:xfrm>
          <a:prstGeom prst="roundRect">
            <a:avLst>
              <a:gd name="adj" fmla="val 4138"/>
            </a:avLst>
          </a:prstGeom>
          <a:solidFill>
            <a:srgbClr val="0B2236"/>
          </a:solidFill>
          <a:ln w="9525">
            <a:solidFill>
              <a:srgbClr val="D9E3E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995160" y="2286000"/>
            <a:ext cx="4389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0B25A"/>
                </a:solidFill>
              </a:rPr>
              <a:t>같은 주 원격 사용 개선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995160" y="2834640"/>
            <a:ext cx="43891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claude --desktop 으로 데스크톱 앱 열기 (v2.1.285)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Remote Control 메시지 끊김·잠자기 멈춤 수정 (v2.1.287~288)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</a:rPr>
              <a:t>Ctrl+C로 지운 프롬프트를 ↑로 되살리기 (v2.1.288)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C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3293A"/>
                </a:solidFill>
              </a:rPr>
              <a:t>OpenAI DevDay: 세 가지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3474720" cy="3017520"/>
          </a:xfrm>
          <a:prstGeom prst="roundRect">
            <a:avLst>
              <a:gd name="adj" fmla="val 3636"/>
            </a:avLst>
          </a:prstGeom>
          <a:solidFill>
            <a:srgbClr val="F3F7FA"/>
          </a:solidFill>
          <a:ln w="9525">
            <a:solidFill>
              <a:srgbClr val="D9E3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20116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3293A"/>
                </a:solidFill>
              </a:rPr>
              <a:t>GPT-6.1 Sol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60604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6FB0"/>
                </a:solidFill>
              </a:rPr>
              <a:t>$2 / $10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3474720"/>
            <a:ext cx="2880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D5566"/>
                </a:solidFill>
              </a:rPr>
              <a:t>Astra보다 낮은 비용의 코딩·업무 모델. Codex와 Copilot에서도 사용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297680" y="1737360"/>
            <a:ext cx="3474720" cy="3017520"/>
          </a:xfrm>
          <a:prstGeom prst="roundRect">
            <a:avLst>
              <a:gd name="adj" fmla="val 3636"/>
            </a:avLst>
          </a:prstGeom>
          <a:solidFill>
            <a:srgbClr val="F3F7FA"/>
          </a:solidFill>
          <a:ln w="9525">
            <a:solidFill>
              <a:srgbClr val="D9E3E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617720" y="20116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3293A"/>
                </a:solidFill>
              </a:rPr>
              <a:t>dots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4617720" y="260604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6FB0"/>
                </a:solidFill>
              </a:rPr>
              <a:t>늘 켜진 에이전트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4617720" y="3474720"/>
            <a:ext cx="2880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D5566"/>
                </a:solidFill>
              </a:rPr>
              <a:t>클라우드에 자기 컴퓨터와 브라우저. Pro 요금제부터 차례로 배포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474720" cy="3017520"/>
          </a:xfrm>
          <a:prstGeom prst="roundRect">
            <a:avLst>
              <a:gd name="adj" fmla="val 3636"/>
            </a:avLst>
          </a:prstGeom>
          <a:solidFill>
            <a:srgbClr val="F3F7FA"/>
          </a:solidFill>
          <a:ln w="9525">
            <a:solidFill>
              <a:srgbClr val="D9E3E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66760" y="20116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3293A"/>
                </a:solidFill>
              </a:rPr>
              <a:t>ChatGPT Space</a:t>
            </a:r>
            <a:endParaRPr lang="en-US" sz="2200" dirty="0"/>
          </a:p>
        </p:txBody>
      </p:sp>
      <p:sp>
        <p:nvSpPr>
          <p:cNvPr id="13" name="Text 11"/>
          <p:cNvSpPr txBox="1"/>
          <p:nvPr/>
        </p:nvSpPr>
        <p:spPr>
          <a:xfrm>
            <a:off x="8366760" y="260604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6FB0"/>
                </a:solidFill>
              </a:rPr>
              <a:t>함께 편집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8366760" y="3474720"/>
            <a:ext cx="2880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D5566"/>
                </a:solidFill>
              </a:rPr>
              <a:t>문서·스프레드시트·프레젠테이션을 ChatGPT와 함께 만들고 공유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C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3293A"/>
                </a:solidFill>
              </a:rPr>
              <a:t>Gemini 4 Argon은 아직 못 씁니다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1600200" y="1691640"/>
            <a:ext cx="457200" cy="457200"/>
          </a:xfrm>
          <a:prstGeom prst="ellipse">
            <a:avLst/>
          </a:prstGeom>
          <a:solidFill>
            <a:srgbClr val="1E6FB0"/>
          </a:solidFill>
          <a:ln/>
        </p:spPr>
      </p:sp>
      <p:sp>
        <p:nvSpPr>
          <p:cNvPr id="4" name="Shape 2"/>
          <p:cNvSpPr/>
          <p:nvPr/>
        </p:nvSpPr>
        <p:spPr>
          <a:xfrm>
            <a:off x="2103120" y="1920240"/>
            <a:ext cx="2331720" cy="0"/>
          </a:xfrm>
          <a:prstGeom prst="line">
            <a:avLst/>
          </a:prstGeom>
          <a:noFill/>
          <a:ln w="25400">
            <a:solidFill>
              <a:srgbClr val="B8CAD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23317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3293A"/>
                </a:solidFill>
              </a:rPr>
              <a:t>9/30 발표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78892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미국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34840" y="1691640"/>
            <a:ext cx="457200" cy="457200"/>
          </a:xfrm>
          <a:prstGeom prst="ellipse">
            <a:avLst/>
          </a:prstGeom>
          <a:solidFill>
            <a:srgbClr val="1E6FB0"/>
          </a:solidFill>
          <a:ln/>
        </p:spPr>
      </p:sp>
      <p:sp>
        <p:nvSpPr>
          <p:cNvPr id="8" name="Shape 6"/>
          <p:cNvSpPr/>
          <p:nvPr/>
        </p:nvSpPr>
        <p:spPr>
          <a:xfrm>
            <a:off x="4937760" y="1920240"/>
            <a:ext cx="2331720" cy="0"/>
          </a:xfrm>
          <a:prstGeom prst="line">
            <a:avLst/>
          </a:prstGeom>
          <a:noFill/>
          <a:ln w="25400">
            <a:solidFill>
              <a:srgbClr val="B8CAD6"/>
            </a:solidFill>
            <a:prstDash val="dash"/>
          </a:ln>
        </p:spPr>
      </p:sp>
      <p:sp>
        <p:nvSpPr>
          <p:cNvPr id="9" name="Text 7"/>
          <p:cNvSpPr txBox="1"/>
          <p:nvPr/>
        </p:nvSpPr>
        <p:spPr>
          <a:xfrm>
            <a:off x="3383280" y="23317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3293A"/>
                </a:solidFill>
              </a:rPr>
              <a:t>Fairwind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383280" y="278892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사이버 방어 담당자만 (지금)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269480" y="1691640"/>
            <a:ext cx="457200" cy="457200"/>
          </a:xfrm>
          <a:prstGeom prst="ellipse">
            <a:avLst/>
          </a:prstGeom>
          <a:solidFill>
            <a:srgbClr val="D9E3EA"/>
          </a:solidFill>
          <a:ln/>
        </p:spPr>
      </p:sp>
      <p:sp>
        <p:nvSpPr>
          <p:cNvPr id="12" name="Shape 10"/>
          <p:cNvSpPr/>
          <p:nvPr/>
        </p:nvSpPr>
        <p:spPr>
          <a:xfrm>
            <a:off x="7772400" y="1920240"/>
            <a:ext cx="2331720" cy="0"/>
          </a:xfrm>
          <a:prstGeom prst="line">
            <a:avLst/>
          </a:prstGeom>
          <a:noFill/>
          <a:ln w="25400">
            <a:solidFill>
              <a:srgbClr val="B8CAD6"/>
            </a:solidFill>
            <a:prstDash val="dash"/>
          </a:ln>
        </p:spPr>
      </p:sp>
      <p:sp>
        <p:nvSpPr>
          <p:cNvPr id="13" name="Text 11"/>
          <p:cNvSpPr txBox="1"/>
          <p:nvPr/>
        </p:nvSpPr>
        <p:spPr>
          <a:xfrm>
            <a:off x="6217920" y="23317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7A8C99"/>
                </a:solidFill>
              </a:rPr>
              <a:t>유료 API · Ultra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278892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다음 차례, 날짜 미정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10104120" y="1691640"/>
            <a:ext cx="457200" cy="457200"/>
          </a:xfrm>
          <a:prstGeom prst="ellipse">
            <a:avLst/>
          </a:prstGeom>
          <a:solidFill>
            <a:srgbClr val="D9E3E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052560" y="23317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7A8C99"/>
                </a:solidFill>
              </a:rPr>
              <a:t>일반 공개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9052560" y="2788920"/>
            <a:ext cx="2560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미정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3931920"/>
            <a:ext cx="11109960" cy="1737360"/>
          </a:xfrm>
          <a:prstGeom prst="roundRect">
            <a:avLst>
              <a:gd name="adj" fmla="val 6316"/>
            </a:avLst>
          </a:prstGeom>
          <a:solidFill>
            <a:srgbClr val="F3F7FA"/>
          </a:solidFill>
          <a:ln w="9525">
            <a:solidFill>
              <a:srgbClr val="D9E3E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14400" y="42062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93A"/>
                </a:solidFill>
              </a:rPr>
              <a:t>$2 / $10</a:t>
            </a:r>
            <a:endParaRPr lang="en-US" sz="320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493776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도입가 (100만 토큰당)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0" y="42062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3293A"/>
                </a:solidFill>
              </a:rPr>
              <a:t>$4 / $20</a:t>
            </a:r>
            <a:endParaRPr lang="en-US" sz="3200" dirty="0"/>
          </a:p>
        </p:txBody>
      </p:sp>
      <p:sp>
        <p:nvSpPr>
          <p:cNvPr id="22" name="Text 20"/>
          <p:cNvSpPr txBox="1"/>
          <p:nvPr/>
        </p:nvSpPr>
        <p:spPr>
          <a:xfrm>
            <a:off x="4572000" y="493776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도입 기간 이후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0" y="42062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C08418"/>
                </a:solidFill>
              </a:rPr>
              <a:t>1M 토큰</a:t>
            </a:r>
            <a:endParaRPr lang="en-US" sz="3200" dirty="0"/>
          </a:p>
        </p:txBody>
      </p:sp>
      <p:sp>
        <p:nvSpPr>
          <p:cNvPr id="24" name="Text 22"/>
          <p:cNvSpPr txBox="1"/>
          <p:nvPr/>
        </p:nvSpPr>
        <p:spPr>
          <a:xfrm>
            <a:off x="8229600" y="4937760"/>
            <a:ext cx="3291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출력 한도 (기존 64K)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C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07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3293A"/>
                </a:solidFill>
              </a:rPr>
              <a:t>국내: 독파모와 솔라 미니 4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440680" cy="3474720"/>
          </a:xfrm>
          <a:prstGeom prst="roundRect">
            <a:avLst>
              <a:gd name="adj" fmla="val 3158"/>
            </a:avLst>
          </a:prstGeom>
          <a:solidFill>
            <a:srgbClr val="F3F7FA"/>
          </a:solidFill>
          <a:ln w="9525">
            <a:solidFill>
              <a:srgbClr val="D9E3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82880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293A"/>
                </a:solidFill>
              </a:rPr>
              <a:t>「독파모는 계속된다」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468880"/>
            <a:ext cx="4846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D5566"/>
                </a:solidFill>
              </a:rPr>
              <a:t>중단설에 배경훈 부총리가 9/29 직접 밝힘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D5566"/>
                </a:solidFill>
              </a:rPr>
              <a:t>3차 평가는 「계획대로 제대로 마무리」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D5566"/>
                </a:solidFill>
              </a:rPr>
              <a:t>외국 오픈웨이트 대신 우리 AI를 고를 만한 경쟁력이 목표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17920" y="1554480"/>
            <a:ext cx="5440680" cy="3474720"/>
          </a:xfrm>
          <a:prstGeom prst="roundRect">
            <a:avLst>
              <a:gd name="adj" fmla="val 3158"/>
            </a:avLst>
          </a:prstGeom>
          <a:solidFill>
            <a:srgbClr val="F3F7FA"/>
          </a:solidFill>
          <a:ln w="9525">
            <a:solidFill>
              <a:srgbClr val="D9E3E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537960" y="182880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3293A"/>
                </a:solidFill>
              </a:rPr>
              <a:t>업스테이지 솔라 미니 4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2423160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1E6FB0"/>
                </a:solidFill>
              </a:rPr>
              <a:t>350억 → 30억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6537960" y="324612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7080"/>
                </a:solidFill>
              </a:rPr>
              <a:t>전체 매개변수 중 추론 때 쓰는 수 (MoE)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3886200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D5566"/>
                </a:solidFill>
              </a:rPr>
              <a:t>아티피셜 애널리시스 지수 24점 (회사 발표)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D5566"/>
                </a:solidFill>
              </a:rPr>
              <a:t>양자화하면 GPU 1장으로 구동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60704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C99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69494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소식 14건과 출처 21건은 블로그에</a:t>
            </a:r>
            <a:endParaRPr lang="en-US" sz="3600" dirty="0"/>
          </a:p>
        </p:txBody>
      </p:sp>
      <p:sp>
        <p:nvSpPr>
          <p:cNvPr id="3" name="Text 1">
            <a:hlinkClick r:id="rId1" tooltip=""/>
          </p:cNvPr>
          <p:cNvSpPr txBox="1"/>
          <p:nvPr/>
        </p:nvSpPr>
        <p:spPr>
          <a:xfrm>
            <a:off x="731520" y="3291840"/>
            <a:ext cx="6949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u="sng" dirty="0">
                <a:solidFill>
                  <a:srgbClr val="E0B25A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hanulso.github.io/posts/ai-news-2026-10-03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576072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FA3BA"/>
                </a:solidFill>
              </a:rPr>
              <a:t>공개 자료를 정리한 편집물이며, 회사 수치는 독립 검증 결과가 아닙니다.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nulso">
  <a:themeElements>
    <a:clrScheme name="Hanulso">
      <a:dk1>
        <a:srgbClr val="13293A"/>
      </a:dk1>
      <a:lt1>
        <a:srgbClr val="FFFFFF"/>
      </a:lt1>
      <a:dk2>
        <a:srgbClr val="0B2236"/>
      </a:dk2>
      <a:lt2>
        <a:srgbClr val="EAF3F8"/>
      </a:lt2>
      <a:accent1>
        <a:srgbClr val="1E6FB0"/>
      </a:accent1>
      <a:accent2>
        <a:srgbClr val="C08418"/>
      </a:accent2>
      <a:accent3>
        <a:srgbClr val="76A6BE"/>
      </a:accent3>
      <a:accent4>
        <a:srgbClr val="D0667A"/>
      </a:accent4>
      <a:accent5>
        <a:srgbClr val="3D5566"/>
      </a:accent5>
      <a:accent6>
        <a:srgbClr val="9DB6C6"/>
      </a:accent6>
      <a:hlink>
        <a:srgbClr val="1E6FB0"/>
      </a:hlink>
      <a:folHlink>
        <a:srgbClr val="337799"/>
      </a:folHlink>
    </a:clrScheme>
    <a:fontScheme name="Hanulso">
      <a:majorFont>
        <a:latin typeface="Apple SD Gothic Ne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ple SD Gothic Ne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10월 첫째 주 AI 소식</dc:title>
  <dc:subject>PptxGenJS Presentation</dc:subject>
  <dc:creator>하늘소</dc:creator>
  <cp:lastModifiedBy>하늘소</cp:lastModifiedBy>
  <cp:revision>1</cp:revision>
  <dcterms:created xsi:type="dcterms:W3CDTF">2026-10-04T08:43:02Z</dcterms:created>
  <dcterms:modified xsi:type="dcterms:W3CDTF">2026-10-04T08:43:02Z</dcterms:modified>
</cp:coreProperties>
</file>